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5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7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579F0E-9209-4476-8C5F-73AEB84B2716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5D30C6-FDD7-4067-B67B-33547CBD40A1}" type="slidenum">
              <a:rPr lang="en-US"/>
              <a:pPr/>
              <a:t>7</a:t>
            </a:fld>
            <a:endParaRPr lang="th-TH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89730" tIns="44865" rIns="89730" bIns="44865"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E47C8-35F9-4038-91F4-1D55E4B2F663}" type="slidenum">
              <a:rPr lang="en-US"/>
              <a:pPr/>
              <a:t>10</a:t>
            </a:fld>
            <a:endParaRPr lang="th-TH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247900" y="606425"/>
            <a:ext cx="4343400" cy="32575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4014788"/>
            <a:ext cx="4419600" cy="4316412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DD020-C0A6-4522-B4D3-FA67AF86542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E04EB-DED3-46F0-9C94-1827250B131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A98C7-DC3C-49D2-9ECF-189DC596BCE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735191D-E743-467B-8BDE-C291892913D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ED090-0BB0-4C70-8D25-3A7FC79D382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DE0EB-ECE1-4865-8AC7-09B16312542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EE69D-D757-47DB-894E-51811ADAE05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FA610-2014-4784-B477-BFD93914359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F4C08-B88D-4D0E-9C91-FCC93BE3B93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64538-151F-4BD2-B70A-7C0B442A471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F09D6-F4F9-48BE-B704-8562B38C441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979A5-709A-4C5D-907C-DCFD2E153AD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ED8329-DE2D-4319-81B1-D4095EC5E371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kumimoji="1" lang="en-US" sz="4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is Modeling?</a:t>
            </a: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r>
              <a:rPr lang="en-US" b="1">
                <a:solidFill>
                  <a:schemeClr val="accent2"/>
                </a:solidFill>
                <a:latin typeface="AngsanaUPC" pitchFamily="18" charset="-34"/>
              </a:rPr>
              <a:t>การสร้างแบบจำลอง (Modeling) </a:t>
            </a:r>
            <a:endParaRPr lang="en-US" b="1">
              <a:latin typeface="AngsanaUPC" pitchFamily="18" charset="-34"/>
            </a:endParaRPr>
          </a:p>
          <a:p>
            <a:pPr lvl="1">
              <a:spcBef>
                <a:spcPct val="0"/>
              </a:spcBef>
            </a:pPr>
            <a:r>
              <a:rPr lang="en-US" sz="3200" b="1">
                <a:latin typeface="AngsanaUPC" pitchFamily="18" charset="-34"/>
              </a:rPr>
              <a:t>เป็น</a:t>
            </a:r>
            <a:r>
              <a:rPr lang="th-TH" sz="3200" b="1">
                <a:latin typeface="AngsanaUPC" pitchFamily="18" charset="-34"/>
              </a:rPr>
              <a:t>วิธีการวิเคราะห์ และออกแบบ </a:t>
            </a:r>
            <a:r>
              <a:rPr lang="en-US" sz="3200" b="1">
                <a:latin typeface="AngsanaUPC" pitchFamily="18" charset="-34"/>
              </a:rPr>
              <a:t>(Analysis and Design) </a:t>
            </a:r>
            <a:r>
              <a:rPr lang="th-TH" sz="3200" b="1">
                <a:latin typeface="AngsanaUPC" pitchFamily="18" charset="-34"/>
              </a:rPr>
              <a:t>วิธีการหนึ่งที่เน้นการสร้างแบบจำลอง เพื่อให้สามารถเข้าในปัญหาของระบบ</a:t>
            </a:r>
          </a:p>
          <a:p>
            <a:pPr lvl="1">
              <a:spcBef>
                <a:spcPct val="0"/>
              </a:spcBef>
            </a:pPr>
            <a:r>
              <a:rPr lang="th-TH" sz="3200" b="1">
                <a:latin typeface="AngsanaUPC" pitchFamily="18" charset="-34"/>
              </a:rPr>
              <a:t>ใช้เป็นเครื่องมือในการสื่อสาร แนวคิดในการพัฒนาระบบ กับบุคคลอื่นๆ</a:t>
            </a:r>
            <a:endParaRPr lang="en-US" b="1">
              <a:latin typeface="AngsanaUPC" pitchFamily="18" charset="-34"/>
            </a:endParaRPr>
          </a:p>
          <a:p>
            <a:r>
              <a:rPr lang="en-US" b="1">
                <a:solidFill>
                  <a:schemeClr val="accent2"/>
                </a:solidFill>
                <a:latin typeface="AngsanaUPC" pitchFamily="18" charset="-34"/>
              </a:rPr>
              <a:t>Visual Modeling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3200" b="1">
                <a:latin typeface="AngsanaUPC" pitchFamily="18" charset="-34"/>
              </a:rPr>
              <a:t>	</a:t>
            </a:r>
            <a:r>
              <a:rPr lang="th-TH" sz="3200" b="1">
                <a:latin typeface="AngsanaUPC" pitchFamily="18" charset="-34"/>
              </a:rPr>
              <a:t>ใช้สัญลักษณ์รูปภาพในการสร้างแบบจำลอง</a:t>
            </a:r>
            <a:endParaRPr lang="en-US" b="1">
              <a:solidFill>
                <a:schemeClr val="accent2"/>
              </a:solidFill>
              <a:latin typeface="AngsanaUPC" pitchFamily="18" charset="-34"/>
            </a:endParaRPr>
          </a:p>
          <a:p>
            <a:endParaRPr lang="en-AU" b="1">
              <a:latin typeface="AngsanaUPC" pitchFamily="18" charset="-34"/>
            </a:endParaRPr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Activity Diagram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341438"/>
            <a:ext cx="4759325" cy="776287"/>
          </a:xfrm>
        </p:spPr>
        <p:txBody>
          <a:bodyPr/>
          <a:lstStyle/>
          <a:p>
            <a:r>
              <a:rPr lang="th-TH" sz="2800"/>
              <a:t>สัญลักษณ์ที่ใช้ </a:t>
            </a:r>
          </a:p>
        </p:txBody>
      </p:sp>
      <p:sp>
        <p:nvSpPr>
          <p:cNvPr id="15391" name="Oval 31"/>
          <p:cNvSpPr>
            <a:spLocks noChangeArrowheads="1"/>
          </p:cNvSpPr>
          <p:nvPr/>
        </p:nvSpPr>
        <p:spPr bwMode="auto">
          <a:xfrm>
            <a:off x="1619250" y="2349500"/>
            <a:ext cx="288925" cy="287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5392" name="Oval 32"/>
          <p:cNvSpPr>
            <a:spLocks noChangeArrowheads="1"/>
          </p:cNvSpPr>
          <p:nvPr/>
        </p:nvSpPr>
        <p:spPr bwMode="auto">
          <a:xfrm>
            <a:off x="1619250" y="3068638"/>
            <a:ext cx="288925" cy="287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5393" name="Oval 33"/>
          <p:cNvSpPr>
            <a:spLocks noChangeArrowheads="1"/>
          </p:cNvSpPr>
          <p:nvPr/>
        </p:nvSpPr>
        <p:spPr bwMode="auto">
          <a:xfrm>
            <a:off x="1547813" y="29972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5394" name="AutoShape 34"/>
          <p:cNvSpPr>
            <a:spLocks noChangeArrowheads="1"/>
          </p:cNvSpPr>
          <p:nvPr/>
        </p:nvSpPr>
        <p:spPr bwMode="auto">
          <a:xfrm>
            <a:off x="1619250" y="3860800"/>
            <a:ext cx="1368425" cy="50323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5940425" y="2060575"/>
            <a:ext cx="0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5435600" y="2420938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 flipV="1">
            <a:off x="5940425" y="2132013"/>
            <a:ext cx="5048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>
            <a:off x="5940425" y="2420938"/>
            <a:ext cx="5048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5940425" y="3573463"/>
            <a:ext cx="0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5364163" y="3716338"/>
            <a:ext cx="5762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 flipV="1">
            <a:off x="5364163" y="4005263"/>
            <a:ext cx="5762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402" name="Line 42"/>
          <p:cNvSpPr>
            <a:spLocks noChangeShapeType="1"/>
          </p:cNvSpPr>
          <p:nvPr/>
        </p:nvSpPr>
        <p:spPr bwMode="auto">
          <a:xfrm>
            <a:off x="5940425" y="40052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2051050" y="2276475"/>
            <a:ext cx="122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เริ่มต้น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2124075" y="2924175"/>
            <a:ext cx="122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สิ้นสุด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3203575" y="3860800"/>
            <a:ext cx="122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กิจกรรม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7164388" y="2205038"/>
            <a:ext cx="1225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แยก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7092950" y="3716338"/>
            <a:ext cx="1225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รวม</a:t>
            </a:r>
          </a:p>
        </p:txBody>
      </p:sp>
      <p:pic>
        <p:nvPicPr>
          <p:cNvPr id="25" name="Picture 24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kumimoji="1" lang="en-US" sz="4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 Activity Diagram</a:t>
            </a:r>
            <a:endParaRPr lang="en-AU"/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762000" y="1219200"/>
            <a:ext cx="7848600" cy="5029200"/>
            <a:chOff x="480" y="720"/>
            <a:chExt cx="4944" cy="3168"/>
          </a:xfrm>
        </p:grpSpPr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480" y="720"/>
              <a:ext cx="4944" cy="316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th-TH" sz="1600" b="1">
                <a:latin typeface="Times New Roman" pitchFamily="18" charset="0"/>
              </a:endParaRPr>
            </a:p>
          </p:txBody>
        </p:sp>
        <p:sp>
          <p:nvSpPr>
            <p:cNvPr id="17413" name="Oval 5"/>
            <p:cNvSpPr>
              <a:spLocks noChangeArrowheads="1"/>
            </p:cNvSpPr>
            <p:nvPr/>
          </p:nvSpPr>
          <p:spPr bwMode="auto">
            <a:xfrm>
              <a:off x="1008" y="1004"/>
              <a:ext cx="139" cy="13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>
              <a:off x="1147" y="1096"/>
              <a:ext cx="8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2025" y="912"/>
              <a:ext cx="951" cy="576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2104" y="902"/>
              <a:ext cx="792" cy="5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Show</a:t>
              </a:r>
            </a:p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MessageBox</a:t>
              </a:r>
            </a:p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“Printing” </a:t>
              </a:r>
            </a:p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on Screen</a:t>
              </a:r>
              <a:endParaRPr lang="en-US" altLang="ko-KR" sz="1600" b="1">
                <a:solidFill>
                  <a:srgbClr val="E4005B"/>
                </a:solidFill>
                <a:latin typeface="Times New Roman" pitchFamily="18" charset="0"/>
                <a:ea typeface="Dotum" pitchFamily="34" charset="-127"/>
              </a:endParaRPr>
            </a:p>
          </p:txBody>
        </p:sp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3828" y="912"/>
              <a:ext cx="1068" cy="461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3840" y="1008"/>
              <a:ext cx="1060" cy="3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Create postscript</a:t>
              </a:r>
            </a:p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file</a:t>
              </a:r>
              <a:endParaRPr lang="en-US" altLang="ko-KR" sz="1600" b="1">
                <a:solidFill>
                  <a:srgbClr val="E4005B"/>
                </a:solidFill>
                <a:latin typeface="Times New Roman" pitchFamily="18" charset="0"/>
                <a:ea typeface="Dotum" pitchFamily="34" charset="-127"/>
              </a:endParaRPr>
            </a:p>
          </p:txBody>
        </p:sp>
        <p:sp>
          <p:nvSpPr>
            <p:cNvPr id="17419" name="AutoShape 11"/>
            <p:cNvSpPr>
              <a:spLocks noChangeArrowheads="1"/>
            </p:cNvSpPr>
            <p:nvPr/>
          </p:nvSpPr>
          <p:spPr bwMode="auto">
            <a:xfrm>
              <a:off x="3828" y="1603"/>
              <a:ext cx="1020" cy="461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3888" y="1680"/>
              <a:ext cx="960" cy="3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Send postscript</a:t>
              </a:r>
            </a:p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file to printer</a:t>
              </a:r>
              <a:endParaRPr lang="en-US" altLang="ko-KR" sz="1600" b="1">
                <a:solidFill>
                  <a:srgbClr val="E4005B"/>
                </a:solidFill>
                <a:latin typeface="Times New Roman" pitchFamily="18" charset="0"/>
                <a:ea typeface="Dotum" pitchFamily="34" charset="-127"/>
              </a:endParaRPr>
            </a:p>
          </p:txBody>
        </p:sp>
        <p:sp>
          <p:nvSpPr>
            <p:cNvPr id="17421" name="AutoShape 13"/>
            <p:cNvSpPr>
              <a:spLocks noChangeArrowheads="1"/>
            </p:cNvSpPr>
            <p:nvPr/>
          </p:nvSpPr>
          <p:spPr bwMode="auto">
            <a:xfrm>
              <a:off x="2025" y="1603"/>
              <a:ext cx="924" cy="461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2098" y="1685"/>
              <a:ext cx="792" cy="3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Remove</a:t>
              </a:r>
            </a:p>
            <a:p>
              <a:pPr algn="ctr" defTabSz="762000" eaLnBrk="0" hangingPunct="0">
                <a:lnSpc>
                  <a:spcPct val="80000"/>
                </a:lnSpc>
              </a:pPr>
              <a:r>
                <a:rPr lang="en-US" altLang="ko-KR" sz="1600" b="1">
                  <a:latin typeface="Times New Roman" pitchFamily="18" charset="0"/>
                  <a:ea typeface="Dotum" pitchFamily="34" charset="-127"/>
                </a:rPr>
                <a:t>MessageBox</a:t>
              </a:r>
              <a:endParaRPr lang="en-US" altLang="ko-KR" sz="1600" b="1">
                <a:solidFill>
                  <a:srgbClr val="E4005B"/>
                </a:solidFill>
                <a:latin typeface="Times New Roman" pitchFamily="18" charset="0"/>
                <a:ea typeface="Dotum" pitchFamily="34" charset="-127"/>
              </a:endParaRPr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 flipV="1">
              <a:off x="2976" y="1104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4290" y="1373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 flipH="1">
              <a:off x="2949" y="1834"/>
              <a:ext cx="8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 flipH="1">
              <a:off x="1147" y="1834"/>
              <a:ext cx="8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17427" name="Group 19"/>
            <p:cNvGrpSpPr>
              <a:grpSpLocks/>
            </p:cNvGrpSpPr>
            <p:nvPr/>
          </p:nvGrpSpPr>
          <p:grpSpPr bwMode="auto">
            <a:xfrm>
              <a:off x="1008" y="1741"/>
              <a:ext cx="139" cy="139"/>
              <a:chOff x="1008" y="1741"/>
              <a:chExt cx="139" cy="139"/>
            </a:xfrm>
          </p:grpSpPr>
          <p:sp>
            <p:nvSpPr>
              <p:cNvPr id="17428" name="Oval 20"/>
              <p:cNvSpPr>
                <a:spLocks noChangeArrowheads="1"/>
              </p:cNvSpPr>
              <p:nvPr/>
            </p:nvSpPr>
            <p:spPr bwMode="auto">
              <a:xfrm>
                <a:off x="1008" y="1741"/>
                <a:ext cx="139" cy="13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7429" name="Oval 21"/>
              <p:cNvSpPr>
                <a:spLocks noChangeArrowheads="1"/>
              </p:cNvSpPr>
              <p:nvPr/>
            </p:nvSpPr>
            <p:spPr bwMode="auto">
              <a:xfrm>
                <a:off x="1054" y="178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1930" y="2238"/>
              <a:ext cx="2064" cy="14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2890" y="2238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2" name="AutoShape 24"/>
            <p:cNvSpPr>
              <a:spLocks noChangeArrowheads="1"/>
            </p:cNvSpPr>
            <p:nvPr/>
          </p:nvSpPr>
          <p:spPr bwMode="auto">
            <a:xfrm>
              <a:off x="3178" y="2526"/>
              <a:ext cx="336" cy="192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3" name="AutoShape 25"/>
            <p:cNvSpPr>
              <a:spLocks noChangeArrowheads="1"/>
            </p:cNvSpPr>
            <p:nvPr/>
          </p:nvSpPr>
          <p:spPr bwMode="auto">
            <a:xfrm>
              <a:off x="3226" y="3102"/>
              <a:ext cx="336" cy="192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4" name="AutoShape 26"/>
            <p:cNvSpPr>
              <a:spLocks noChangeArrowheads="1"/>
            </p:cNvSpPr>
            <p:nvPr/>
          </p:nvSpPr>
          <p:spPr bwMode="auto">
            <a:xfrm>
              <a:off x="2266" y="3102"/>
              <a:ext cx="336" cy="192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3130" y="2910"/>
              <a:ext cx="480" cy="4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3370" y="271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 flipH="1">
              <a:off x="2506" y="2958"/>
              <a:ext cx="768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auto">
            <a:xfrm>
              <a:off x="3418" y="295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39" name="Rectangle 31"/>
            <p:cNvSpPr>
              <a:spLocks noChangeArrowheads="1"/>
            </p:cNvSpPr>
            <p:nvPr/>
          </p:nvSpPr>
          <p:spPr bwMode="auto">
            <a:xfrm>
              <a:off x="3178" y="3438"/>
              <a:ext cx="480" cy="4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>
              <a:off x="2554" y="3294"/>
              <a:ext cx="72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3418" y="32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3418" y="348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3322" y="238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17444" name="Group 36"/>
            <p:cNvGrpSpPr>
              <a:grpSpLocks/>
            </p:cNvGrpSpPr>
            <p:nvPr/>
          </p:nvGrpSpPr>
          <p:grpSpPr bwMode="auto">
            <a:xfrm>
              <a:off x="3370" y="3582"/>
              <a:ext cx="96" cy="96"/>
              <a:chOff x="1008" y="1741"/>
              <a:chExt cx="139" cy="139"/>
            </a:xfrm>
          </p:grpSpPr>
          <p:sp>
            <p:nvSpPr>
              <p:cNvPr id="17445" name="Oval 37"/>
              <p:cNvSpPr>
                <a:spLocks noChangeArrowheads="1"/>
              </p:cNvSpPr>
              <p:nvPr/>
            </p:nvSpPr>
            <p:spPr bwMode="auto">
              <a:xfrm>
                <a:off x="1008" y="1741"/>
                <a:ext cx="139" cy="13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7446" name="Oval 38"/>
              <p:cNvSpPr>
                <a:spLocks noChangeArrowheads="1"/>
              </p:cNvSpPr>
              <p:nvPr/>
            </p:nvSpPr>
            <p:spPr bwMode="auto">
              <a:xfrm>
                <a:off x="1054" y="1788"/>
                <a:ext cx="46" cy="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17447" name="Oval 39"/>
            <p:cNvSpPr>
              <a:spLocks noChangeArrowheads="1"/>
            </p:cNvSpPr>
            <p:nvPr/>
          </p:nvSpPr>
          <p:spPr bwMode="auto">
            <a:xfrm>
              <a:off x="3274" y="228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7448" name="Text Box 40"/>
            <p:cNvSpPr txBox="1">
              <a:spLocks noChangeArrowheads="1"/>
            </p:cNvSpPr>
            <p:nvPr/>
          </p:nvSpPr>
          <p:spPr bwMode="auto">
            <a:xfrm>
              <a:off x="2064" y="2304"/>
              <a:ext cx="622" cy="18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762000" eaLnBrk="0" hangingPunct="0">
                <a:lnSpc>
                  <a:spcPct val="80000"/>
                </a:lnSpc>
              </a:pPr>
              <a:r>
                <a:rPr lang="en-US" altLang="ko-KR" sz="1600" b="1">
                  <a:solidFill>
                    <a:srgbClr val="E4005B"/>
                  </a:solidFill>
                  <a:latin typeface="Times New Roman" pitchFamily="18" charset="0"/>
                  <a:ea typeface="Dotum" pitchFamily="34" charset="-127"/>
                </a:rPr>
                <a:t>displayer</a:t>
              </a:r>
            </a:p>
          </p:txBody>
        </p:sp>
        <p:sp>
          <p:nvSpPr>
            <p:cNvPr id="17449" name="Text Box 41"/>
            <p:cNvSpPr txBox="1">
              <a:spLocks noChangeArrowheads="1"/>
            </p:cNvSpPr>
            <p:nvPr/>
          </p:nvSpPr>
          <p:spPr bwMode="auto">
            <a:xfrm>
              <a:off x="3504" y="2256"/>
              <a:ext cx="558" cy="18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762000" eaLnBrk="0" hangingPunct="0">
                <a:lnSpc>
                  <a:spcPct val="80000"/>
                </a:lnSpc>
              </a:pPr>
              <a:r>
                <a:rPr lang="en-US" altLang="ko-KR" sz="1600" b="1">
                  <a:solidFill>
                    <a:srgbClr val="E4005B"/>
                  </a:solidFill>
                  <a:latin typeface="Times New Roman" pitchFamily="18" charset="0"/>
                  <a:ea typeface="Dotum" pitchFamily="34" charset="-127"/>
                </a:rPr>
                <a:t>sampler</a:t>
              </a:r>
            </a:p>
          </p:txBody>
        </p:sp>
        <p:sp>
          <p:nvSpPr>
            <p:cNvPr id="17450" name="Text Box 42"/>
            <p:cNvSpPr txBox="1">
              <a:spLocks noChangeArrowheads="1"/>
            </p:cNvSpPr>
            <p:nvPr/>
          </p:nvSpPr>
          <p:spPr bwMode="auto">
            <a:xfrm>
              <a:off x="1152" y="2304"/>
              <a:ext cx="682" cy="3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762000" eaLnBrk="0" hangingPunct="0">
                <a:lnSpc>
                  <a:spcPct val="80000"/>
                </a:lnSpc>
              </a:pPr>
              <a:r>
                <a:rPr lang="en-US" altLang="ko-KR" sz="1600" b="1">
                  <a:solidFill>
                    <a:srgbClr val="E4005B"/>
                  </a:solidFill>
                  <a:latin typeface="Times New Roman" pitchFamily="18" charset="0"/>
                  <a:ea typeface="Dotum" pitchFamily="34" charset="-127"/>
                </a:rPr>
                <a:t>Swimlane </a:t>
              </a:r>
            </a:p>
            <a:p>
              <a:pPr defTabSz="762000" eaLnBrk="0" hangingPunct="0">
                <a:lnSpc>
                  <a:spcPct val="80000"/>
                </a:lnSpc>
              </a:pPr>
              <a:r>
                <a:rPr lang="en-US" altLang="ko-KR" sz="1600" b="1">
                  <a:solidFill>
                    <a:srgbClr val="E4005B"/>
                  </a:solidFill>
                  <a:latin typeface="Times New Roman" pitchFamily="18" charset="0"/>
                  <a:ea typeface="Dotum" pitchFamily="34" charset="-127"/>
                </a:rPr>
                <a:t>Example</a:t>
              </a:r>
            </a:p>
          </p:txBody>
        </p:sp>
        <p:sp>
          <p:nvSpPr>
            <p:cNvPr id="17451" name="Text Box 43"/>
            <p:cNvSpPr txBox="1">
              <a:spLocks noChangeArrowheads="1"/>
            </p:cNvSpPr>
            <p:nvPr/>
          </p:nvSpPr>
          <p:spPr bwMode="auto">
            <a:xfrm>
              <a:off x="566" y="786"/>
              <a:ext cx="1152" cy="18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762000" eaLnBrk="0" hangingPunct="0">
                <a:lnSpc>
                  <a:spcPct val="80000"/>
                </a:lnSpc>
              </a:pPr>
              <a:r>
                <a:rPr lang="en-US" altLang="ko-KR" sz="1600" b="1">
                  <a:solidFill>
                    <a:srgbClr val="E4005B"/>
                  </a:solidFill>
                  <a:latin typeface="Times New Roman" pitchFamily="18" charset="0"/>
                  <a:ea typeface="Dotum" pitchFamily="34" charset="-127"/>
                </a:rPr>
                <a:t>Ordinary Example</a:t>
              </a:r>
            </a:p>
          </p:txBody>
        </p:sp>
      </p:grpSp>
      <p:pic>
        <p:nvPicPr>
          <p:cNvPr id="48" name="Picture 4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3322637" cy="1143000"/>
          </a:xfrm>
        </p:spPr>
        <p:txBody>
          <a:bodyPr/>
          <a:lstStyle/>
          <a:p>
            <a:r>
              <a:rPr lang="en-US"/>
              <a:t>Activity Diagram</a:t>
            </a:r>
            <a:endParaRPr lang="th-TH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ph idx="1"/>
          </p:nvPr>
        </p:nvGraphicFramePr>
        <p:xfrm>
          <a:off x="4171950" y="692150"/>
          <a:ext cx="4592638" cy="5981700"/>
        </p:xfrm>
        <a:graphic>
          <a:graphicData uri="http://schemas.openxmlformats.org/presentationml/2006/ole">
            <p:oleObj spid="_x0000_s19459" name="VISIO" r:id="rId3" imgW="4161600" imgH="5419080" progId="Visio.Drawing.6">
              <p:embed/>
            </p:oleObj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68313" y="3429000"/>
            <a:ext cx="25923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h-TH" sz="2000">
                <a:solidFill>
                  <a:schemeClr val="tx2"/>
                </a:solidFill>
                <a:latin typeface="EucrosiaUPC" pitchFamily="18" charset="-34"/>
                <a:cs typeface="EucrosiaUPC" pitchFamily="18" charset="-34"/>
              </a:rPr>
              <a:t>ตัวอย่าง </a:t>
            </a:r>
            <a:r>
              <a:rPr lang="en-US" sz="2000">
                <a:solidFill>
                  <a:schemeClr val="tx2"/>
                </a:solidFill>
                <a:latin typeface="EucrosiaUPC" pitchFamily="18" charset="-34"/>
                <a:cs typeface="EucrosiaUPC" pitchFamily="18" charset="-34"/>
              </a:rPr>
              <a:t>Activity Diagram </a:t>
            </a:r>
            <a:r>
              <a:rPr lang="th-TH" sz="2000">
                <a:solidFill>
                  <a:schemeClr val="tx2"/>
                </a:solidFill>
                <a:latin typeface="EucrosiaUPC" pitchFamily="18" charset="-34"/>
                <a:cs typeface="EucrosiaUPC" pitchFamily="18" charset="-34"/>
              </a:rPr>
              <a:t>การสอบถามยอดบัญชีจากตู้ </a:t>
            </a:r>
            <a:r>
              <a:rPr lang="en-US" sz="2000">
                <a:solidFill>
                  <a:schemeClr val="tx2"/>
                </a:solidFill>
                <a:latin typeface="EucrosiaUPC" pitchFamily="18" charset="-34"/>
                <a:cs typeface="EucrosiaUPC" pitchFamily="18" charset="-34"/>
              </a:rPr>
              <a:t>ATM</a:t>
            </a:r>
            <a:endParaRPr lang="en-GB" sz="2000">
              <a:solidFill>
                <a:schemeClr val="tx2"/>
              </a:solidFill>
              <a:latin typeface="EucrosiaUPC" pitchFamily="18" charset="-34"/>
              <a:cs typeface="EucrosiaUPC" pitchFamily="18" charset="-34"/>
            </a:endParaRP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219200"/>
          </a:xfrm>
        </p:spPr>
        <p:txBody>
          <a:bodyPr/>
          <a:lstStyle/>
          <a:p>
            <a:r>
              <a:rPr kumimoji="1" lang="en-US" sz="4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Software Modeling</a:t>
            </a:r>
            <a:endParaRPr lang="en-AU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1295400" y="1447800"/>
            <a:ext cx="1905000" cy="838200"/>
          </a:xfrm>
          <a:prstGeom prst="parallelogram">
            <a:avLst>
              <a:gd name="adj" fmla="val 2723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th-TH" sz="2000" b="1">
                <a:latin typeface="Times New Roman" pitchFamily="18" charset="0"/>
              </a:rPr>
              <a:t>User</a:t>
            </a:r>
            <a:br>
              <a:rPr lang="th-TH" sz="2000" b="1">
                <a:latin typeface="Times New Roman" pitchFamily="18" charset="0"/>
              </a:rPr>
            </a:br>
            <a:r>
              <a:rPr lang="th-TH" sz="2000" b="1">
                <a:latin typeface="Times New Roman" pitchFamily="18" charset="0"/>
              </a:rPr>
              <a:t> Requirement</a:t>
            </a:r>
            <a:endParaRPr lang="th-TH">
              <a:latin typeface="Angsana New" pitchFamily="18" charset="-34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352800" y="1676400"/>
            <a:ext cx="533400" cy="4572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038600" y="1447800"/>
            <a:ext cx="25146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th-TH" sz="2000" b="1">
                <a:latin typeface="Times New Roman" pitchFamily="18" charset="0"/>
              </a:rPr>
              <a:t>Modeling</a:t>
            </a:r>
            <a:br>
              <a:rPr lang="th-TH" sz="2000" b="1">
                <a:latin typeface="Times New Roman" pitchFamily="18" charset="0"/>
              </a:rPr>
            </a:br>
            <a:r>
              <a:rPr lang="th-TH" sz="2000" b="1">
                <a:latin typeface="Times New Roman" pitchFamily="18" charset="0"/>
              </a:rPr>
              <a:t>(Analysis and Design)</a:t>
            </a:r>
            <a:endParaRPr lang="th-TH" b="1">
              <a:latin typeface="Times New Roman" pitchFamily="18" charset="0"/>
            </a:endParaRP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4343400" y="2971800"/>
            <a:ext cx="1828800" cy="1066800"/>
          </a:xfrm>
          <a:prstGeom prst="flowChart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th-TH" sz="2000" b="1">
                <a:latin typeface="Times New Roman" pitchFamily="18" charset="0"/>
              </a:rPr>
              <a:t>Model</a:t>
            </a:r>
            <a:br>
              <a:rPr lang="th-TH" sz="2000" b="1">
                <a:latin typeface="Times New Roman" pitchFamily="18" charset="0"/>
              </a:rPr>
            </a:br>
            <a:r>
              <a:rPr lang="th-TH" sz="2000" b="1">
                <a:latin typeface="Times New Roman" pitchFamily="18" charset="0"/>
              </a:rPr>
              <a:t>(Specification)</a:t>
            </a:r>
            <a:endParaRPr lang="th-TH" sz="2000">
              <a:latin typeface="Times New Roman" pitchFamily="18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200400" y="4495800"/>
            <a:ext cx="1143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th-TH" sz="2000" b="1">
                <a:latin typeface="Times New Roman" pitchFamily="18" charset="0"/>
              </a:rPr>
              <a:t>Tools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172200" y="4495800"/>
            <a:ext cx="1371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th-TH" sz="2000" b="1">
                <a:latin typeface="Times New Roman" pitchFamily="18" charset="0"/>
              </a:rPr>
              <a:t>Manually</a:t>
            </a:r>
            <a:br>
              <a:rPr lang="th-TH" sz="2000" b="1">
                <a:latin typeface="Times New Roman" pitchFamily="18" charset="0"/>
              </a:rPr>
            </a:br>
            <a:r>
              <a:rPr lang="th-TH" sz="2000" b="1">
                <a:latin typeface="Times New Roman" pitchFamily="18" charset="0"/>
              </a:rPr>
              <a:t>Coding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4495800" y="5791200"/>
            <a:ext cx="1371600" cy="609600"/>
          </a:xfrm>
          <a:prstGeom prst="flowChartPunchedCar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th-TH" sz="2000" b="1">
                <a:latin typeface="Times New Roman" pitchFamily="18" charset="0"/>
              </a:rPr>
              <a:t>Program</a:t>
            </a:r>
            <a:endParaRPr lang="th-TH" sz="2000">
              <a:latin typeface="Times New Roman" pitchFamily="18" charset="0"/>
            </a:endParaRP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181600" y="2362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4114800" y="4038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5638800" y="3886200"/>
            <a:ext cx="838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4038600" y="5181600"/>
            <a:ext cx="838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5638800" y="52578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19" name="Picture 1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07" grpId="0" animBg="1"/>
      <p:bldP spid="4108" grpId="0" animBg="1"/>
      <p:bldP spid="4109" grpId="0" animBg="1"/>
      <p:bldP spid="4110" grpId="0" animBg="1"/>
      <p:bldP spid="41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kumimoji="1" lang="en-US" sz="4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Models</a:t>
            </a:r>
            <a:endParaRPr lang="en-A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953000"/>
          </a:xfrm>
        </p:spPr>
        <p:txBody>
          <a:bodyPr/>
          <a:lstStyle/>
          <a:p>
            <a:r>
              <a:rPr lang="en-US" b="1">
                <a:solidFill>
                  <a:schemeClr val="accent2"/>
                </a:solidFill>
                <a:latin typeface="AngsanaUPC" pitchFamily="18" charset="-34"/>
              </a:rPr>
              <a:t>Requirement Analysis Models (Requirement Specification)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3600" b="1">
                <a:latin typeface="AngsanaUPC" pitchFamily="18" charset="-34"/>
              </a:rPr>
              <a:t>    </a:t>
            </a:r>
            <a:r>
              <a:rPr lang="en-US" sz="3200" b="1">
                <a:latin typeface="AngsanaUPC" pitchFamily="18" charset="-34"/>
              </a:rPr>
              <a:t>ได้จากกระบวนการ</a:t>
            </a:r>
            <a:r>
              <a:rPr lang="th-TH" sz="3200" b="1">
                <a:latin typeface="AngsanaUPC" pitchFamily="18" charset="-34"/>
              </a:rPr>
              <a:t>วิเคราะห์ความต้องการของผู้ใช้ระบบ</a:t>
            </a:r>
            <a:r>
              <a:rPr lang="en-US" sz="3200" b="1">
                <a:latin typeface="AngsanaUPC" pitchFamily="18" charset="-34"/>
              </a:rPr>
              <a:t> (Requirement Analysis)</a:t>
            </a:r>
            <a:endParaRPr lang="en-US" b="1">
              <a:latin typeface="AngsanaUPC" pitchFamily="18" charset="-34"/>
            </a:endParaRPr>
          </a:p>
          <a:p>
            <a:r>
              <a:rPr lang="en-US" b="1">
                <a:solidFill>
                  <a:schemeClr val="accent2"/>
                </a:solidFill>
                <a:latin typeface="AngsanaUPC" pitchFamily="18" charset="-34"/>
              </a:rPr>
              <a:t>Analysis Model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3200" b="1">
                <a:latin typeface="AngsanaUPC" pitchFamily="18" charset="-34"/>
              </a:rPr>
              <a:t>     ได้จากกระบวน</a:t>
            </a:r>
            <a:r>
              <a:rPr lang="th-TH" sz="3200" b="1">
                <a:latin typeface="AngsanaUPC" pitchFamily="18" charset="-34"/>
              </a:rPr>
              <a:t>การวิเคราะห์หน้าที่การทำงานของระบบ</a:t>
            </a:r>
            <a:r>
              <a:rPr lang="en-US" sz="3200" b="1">
                <a:latin typeface="AngsanaUPC" pitchFamily="18" charset="-34"/>
              </a:rPr>
              <a:t> (System Analysis)</a:t>
            </a:r>
            <a:endParaRPr lang="en-US" b="1">
              <a:latin typeface="AngsanaUPC" pitchFamily="18" charset="-34"/>
            </a:endParaRPr>
          </a:p>
          <a:p>
            <a:r>
              <a:rPr lang="en-US" b="1">
                <a:solidFill>
                  <a:schemeClr val="accent2"/>
                </a:solidFill>
                <a:latin typeface="AngsanaUPC" pitchFamily="18" charset="-34"/>
              </a:rPr>
              <a:t>Design Model</a:t>
            </a:r>
          </a:p>
          <a:p>
            <a:pPr lvl="1">
              <a:buFontTx/>
              <a:buNone/>
            </a:pPr>
            <a:r>
              <a:rPr lang="en-US" sz="3200" b="1">
                <a:latin typeface="AngsanaUPC" pitchFamily="18" charset="-34"/>
              </a:rPr>
              <a:t>    ได้จากกระบวนการออกแบบ</a:t>
            </a:r>
            <a:r>
              <a:rPr lang="th-TH" sz="3200" b="1">
                <a:latin typeface="AngsanaUPC" pitchFamily="18" charset="-34"/>
              </a:rPr>
              <a:t>การทำงานของระบบ</a:t>
            </a:r>
            <a:r>
              <a:rPr lang="en-US" sz="3200" b="1">
                <a:latin typeface="AngsanaUPC" pitchFamily="18" charset="-34"/>
              </a:rPr>
              <a:t> (System Design)</a:t>
            </a:r>
            <a:endParaRPr lang="en-US" b="1">
              <a:solidFill>
                <a:schemeClr val="accent2"/>
              </a:solidFill>
              <a:latin typeface="AngsanaUPC" pitchFamily="18" charset="-34"/>
            </a:endParaRPr>
          </a:p>
          <a:p>
            <a:endParaRPr lang="en-AU" b="1">
              <a:latin typeface="AngsanaUPC" pitchFamily="18" charset="-34"/>
            </a:endParaRPr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914400"/>
            <a:ext cx="8259762" cy="1219200"/>
          </a:xfrm>
        </p:spPr>
        <p:txBody>
          <a:bodyPr/>
          <a:lstStyle/>
          <a:p>
            <a:r>
              <a:rPr kumimoji="1" lang="th-TH" sz="4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Software Development Process</a:t>
            </a:r>
            <a:endParaRPr lang="th-TH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133600"/>
            <a:ext cx="7772400" cy="4343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b="1">
                <a:solidFill>
                  <a:srgbClr val="008000"/>
                </a:solidFill>
                <a:latin typeface="AngsanaUPC" pitchFamily="18" charset="-34"/>
              </a:rPr>
              <a:t>Requirement Specification </a:t>
            </a:r>
            <a:r>
              <a:rPr lang="en-US" b="1">
                <a:latin typeface="AngsanaUPC" pitchFamily="18" charset="-34"/>
              </a:rPr>
              <a:t>: define problem domain</a:t>
            </a:r>
          </a:p>
          <a:p>
            <a:pPr>
              <a:lnSpc>
                <a:spcPct val="85000"/>
              </a:lnSpc>
            </a:pPr>
            <a:r>
              <a:rPr lang="th-TH" b="1">
                <a:solidFill>
                  <a:srgbClr val="008000"/>
                </a:solidFill>
                <a:latin typeface="AngsanaUPC" pitchFamily="18" charset="-34"/>
              </a:rPr>
              <a:t>Analysis </a:t>
            </a:r>
            <a:r>
              <a:rPr lang="th-TH" b="1">
                <a:latin typeface="AngsanaUPC" pitchFamily="18" charset="-34"/>
              </a:rPr>
              <a:t>: what problem to be solved?</a:t>
            </a:r>
          </a:p>
          <a:p>
            <a:pPr>
              <a:lnSpc>
                <a:spcPct val="85000"/>
              </a:lnSpc>
            </a:pPr>
            <a:r>
              <a:rPr lang="th-TH" b="1">
                <a:solidFill>
                  <a:srgbClr val="008000"/>
                </a:solidFill>
                <a:latin typeface="AngsanaUPC" pitchFamily="18" charset="-34"/>
              </a:rPr>
              <a:t>Design </a:t>
            </a:r>
            <a:r>
              <a:rPr lang="th-TH" b="1">
                <a:latin typeface="AngsanaUPC" pitchFamily="18" charset="-34"/>
              </a:rPr>
              <a:t>: how to solve the problem?</a:t>
            </a:r>
          </a:p>
          <a:p>
            <a:pPr>
              <a:lnSpc>
                <a:spcPct val="85000"/>
              </a:lnSpc>
            </a:pPr>
            <a:r>
              <a:rPr lang="th-TH" b="1">
                <a:solidFill>
                  <a:srgbClr val="008000"/>
                </a:solidFill>
                <a:latin typeface="AngsanaUPC" pitchFamily="18" charset="-34"/>
              </a:rPr>
              <a:t>Implementation </a:t>
            </a:r>
            <a:r>
              <a:rPr lang="th-TH" b="1">
                <a:latin typeface="AngsanaUPC" pitchFamily="18" charset="-34"/>
              </a:rPr>
              <a:t>: how to implement the solution?</a:t>
            </a:r>
          </a:p>
          <a:p>
            <a:pPr>
              <a:lnSpc>
                <a:spcPct val="85000"/>
              </a:lnSpc>
            </a:pPr>
            <a:r>
              <a:rPr lang="th-TH" b="1">
                <a:solidFill>
                  <a:srgbClr val="008000"/>
                </a:solidFill>
                <a:latin typeface="AngsanaUPC" pitchFamily="18" charset="-34"/>
              </a:rPr>
              <a:t>Testing </a:t>
            </a:r>
            <a:r>
              <a:rPr lang="th-TH" b="1">
                <a:latin typeface="AngsanaUPC" pitchFamily="18" charset="-34"/>
              </a:rPr>
              <a:t>: how to ensure that the solution can solve the problem?</a:t>
            </a:r>
          </a:p>
          <a:p>
            <a:pPr>
              <a:lnSpc>
                <a:spcPct val="85000"/>
              </a:lnSpc>
            </a:pPr>
            <a:r>
              <a:rPr lang="th-TH" b="1">
                <a:solidFill>
                  <a:srgbClr val="008000"/>
                </a:solidFill>
                <a:latin typeface="AngsanaUPC" pitchFamily="18" charset="-34"/>
              </a:rPr>
              <a:t>Maintenance</a:t>
            </a:r>
            <a:r>
              <a:rPr lang="th-TH" b="1">
                <a:latin typeface="AngsanaUPC" pitchFamily="18" charset="-34"/>
              </a:rPr>
              <a:t> : how to adjust the solution to accomodate change?</a:t>
            </a:r>
          </a:p>
          <a:p>
            <a:pPr>
              <a:lnSpc>
                <a:spcPct val="85000"/>
              </a:lnSpc>
            </a:pPr>
            <a:r>
              <a:rPr lang="th-TH" b="1">
                <a:solidFill>
                  <a:srgbClr val="008000"/>
                </a:solidFill>
                <a:latin typeface="AngsanaUPC" pitchFamily="18" charset="-34"/>
              </a:rPr>
              <a:t>Retirement</a:t>
            </a:r>
            <a:r>
              <a:rPr lang="th-TH"/>
              <a:t> </a:t>
            </a:r>
            <a:r>
              <a:rPr lang="th-TH" b="1">
                <a:latin typeface="AngsanaUPC" pitchFamily="18" charset="-34"/>
              </a:rPr>
              <a:t> :</a:t>
            </a:r>
            <a:r>
              <a:rPr lang="en-US" b="1">
                <a:latin typeface="AngsanaUPC" pitchFamily="18" charset="-34"/>
              </a:rPr>
              <a:t> when does the system to be retired?</a:t>
            </a:r>
            <a:endParaRPr lang="th-TH" b="1">
              <a:latin typeface="AngsanaUPC" pitchFamily="18" charset="-34"/>
            </a:endParaRPr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kumimoji="1" lang="en-US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is UML?</a:t>
            </a:r>
            <a:endParaRPr lang="en-A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th-TH" sz="3600" b="1">
                <a:latin typeface="AngsanaUPC" pitchFamily="18" charset="-34"/>
              </a:rPr>
              <a:t>เป็นภาษาที่ใช้ในการสร้างแบบจำลอง </a:t>
            </a:r>
            <a:r>
              <a:rPr lang="en-US" sz="3600" b="1">
                <a:latin typeface="AngsanaUPC" pitchFamily="18" charset="-34"/>
              </a:rPr>
              <a:t>(Modeling Language) </a:t>
            </a:r>
            <a:r>
              <a:rPr lang="th-TH" sz="3600" b="1">
                <a:latin typeface="AngsanaUPC" pitchFamily="18" charset="-34"/>
              </a:rPr>
              <a:t>ที่ประกอบด้วยองค์ความร้ที่ใช้ในการนำเสนอและออกแบบเอกสารประกอบโปรแกรม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AU" sz="3600" b="1">
                <a:latin typeface="AngsanaUPC" pitchFamily="18" charset="-34"/>
              </a:rPr>
              <a:t>จัดเป็นมาตรฐานสำหรับการแลกเปลี่ยนแนวคิดการออกแบบระบบ และองค์ความรู้ในเชิงเทคนิค</a:t>
            </a:r>
            <a:r>
              <a:rPr lang="en-US" sz="3600" b="1">
                <a:latin typeface="AngsanaUPC" pitchFamily="18" charset="-34"/>
              </a:rPr>
              <a:t>ในรูปของแบบจำลอง</a:t>
            </a:r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AU" b="1">
                <a:latin typeface="AngsanaUPC" pitchFamily="18" charset="-34"/>
              </a:rPr>
              <a:t>ปี 1998 </a:t>
            </a:r>
            <a:r>
              <a:rPr lang="en-US" b="1">
                <a:latin typeface="AngsanaUPC" pitchFamily="18" charset="-34"/>
              </a:rPr>
              <a:t>พัฒา UML Version 1.2</a:t>
            </a:r>
          </a:p>
          <a:p>
            <a:r>
              <a:rPr lang="en-AU" b="1">
                <a:latin typeface="AngsanaUPC" pitchFamily="18" charset="-34"/>
              </a:rPr>
              <a:t>ปี 1999 </a:t>
            </a:r>
            <a:r>
              <a:rPr lang="en-US" b="1">
                <a:latin typeface="AngsanaUPC" pitchFamily="18" charset="-34"/>
              </a:rPr>
              <a:t>พัฒา UML Version 1.3</a:t>
            </a:r>
          </a:p>
          <a:p>
            <a:r>
              <a:rPr lang="en-AU" b="1">
                <a:latin typeface="AngsanaUPC" pitchFamily="18" charset="-34"/>
              </a:rPr>
              <a:t>ปี 2000 </a:t>
            </a:r>
            <a:r>
              <a:rPr lang="en-US" b="1">
                <a:latin typeface="AngsanaUPC" pitchFamily="18" charset="-34"/>
              </a:rPr>
              <a:t>พัฒา UML Version 1.4</a:t>
            </a:r>
          </a:p>
          <a:p>
            <a:r>
              <a:rPr lang="en-AU" b="1">
                <a:latin typeface="AngsanaUPC" pitchFamily="18" charset="-34"/>
              </a:rPr>
              <a:t>ปี 2001 </a:t>
            </a:r>
            <a:r>
              <a:rPr lang="en-US" b="1">
                <a:latin typeface="AngsanaUPC" pitchFamily="18" charset="-34"/>
              </a:rPr>
              <a:t>พัฒา UML Version 2.0 </a:t>
            </a:r>
          </a:p>
          <a:p>
            <a:r>
              <a:rPr lang="en-US" b="1">
                <a:latin typeface="AngsanaUPC" pitchFamily="18" charset="-34"/>
              </a:rPr>
              <a:t>http://www.uml.org/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066800"/>
          </a:xfrm>
          <a:noFill/>
          <a:ln/>
        </p:spPr>
        <p:txBody>
          <a:bodyPr/>
          <a:lstStyle/>
          <a:p>
            <a:r>
              <a:rPr kumimoji="1" lang="en-US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Histroy of UML</a:t>
            </a:r>
            <a:endParaRPr lang="en-AU"/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0"/>
          </a:xfrm>
        </p:spPr>
        <p:txBody>
          <a:bodyPr/>
          <a:lstStyle/>
          <a:p>
            <a:r>
              <a:rPr lang="en-US" b="1"/>
              <a:t>Models and Diagrams</a:t>
            </a:r>
            <a:endParaRPr lang="en-US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4867275" y="2590800"/>
            <a:ext cx="2179638" cy="1257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5011738" y="4046538"/>
            <a:ext cx="2035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198688" y="2874963"/>
            <a:ext cx="2178050" cy="973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3009900" y="4548188"/>
            <a:ext cx="11509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827463" y="2427288"/>
            <a:ext cx="530225" cy="127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197100" y="4046538"/>
            <a:ext cx="2035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4718050" y="2398713"/>
            <a:ext cx="530225" cy="127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 flipV="1">
            <a:off x="4808538" y="4046538"/>
            <a:ext cx="1609725" cy="930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563938" y="5156200"/>
            <a:ext cx="1458912" cy="909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endParaRPr lang="th-TH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781300" y="1814513"/>
            <a:ext cx="1458913" cy="909637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Use Case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925763" y="1957388"/>
            <a:ext cx="1457325" cy="909637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Use Case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068638" y="2100263"/>
            <a:ext cx="1458912" cy="909637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Use Case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95313" y="3473450"/>
            <a:ext cx="1458912" cy="909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Scenario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39775" y="3616325"/>
            <a:ext cx="1458913" cy="909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Scenario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84238" y="3760788"/>
            <a:ext cx="1458912" cy="908050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Collaboration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757988" y="3473450"/>
            <a:ext cx="1458912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State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902450" y="3616325"/>
            <a:ext cx="1458913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State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7046913" y="3759200"/>
            <a:ext cx="1458912" cy="909638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Component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5634038" y="4786313"/>
            <a:ext cx="1458912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500" b="1">
                <a:solidFill>
                  <a:schemeClr val="bg2"/>
                </a:solidFill>
                <a:latin typeface="Arial Narrow" pitchFamily="34" charset="0"/>
              </a:rPr>
              <a:t>Component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5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5778500" y="4929188"/>
            <a:ext cx="1457325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500" b="1">
                <a:solidFill>
                  <a:schemeClr val="bg2"/>
                </a:solidFill>
                <a:latin typeface="Arial Narrow" pitchFamily="34" charset="0"/>
              </a:rPr>
              <a:t>Component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5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5921375" y="5072063"/>
            <a:ext cx="1458913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Deployment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6757988" y="1966913"/>
            <a:ext cx="1458912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State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902450" y="2109788"/>
            <a:ext cx="1458913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State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7046913" y="2252663"/>
            <a:ext cx="1458912" cy="909637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Object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1262063" y="4832350"/>
            <a:ext cx="1458912" cy="909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Scenario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1406525" y="4975225"/>
            <a:ext cx="1458913" cy="909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Scenario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550988" y="5119688"/>
            <a:ext cx="1458912" cy="908050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Statechart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957263" y="2147888"/>
            <a:ext cx="1458912" cy="909637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Use Case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1101725" y="2290763"/>
            <a:ext cx="1457325" cy="909637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Use Case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1244600" y="2433638"/>
            <a:ext cx="1458913" cy="909637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6531" tIns="38266" rIns="76531" bIns="38266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Sequence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554538" y="1346200"/>
            <a:ext cx="1458912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State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4699000" y="1489075"/>
            <a:ext cx="1458913" cy="90805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State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843463" y="1631950"/>
            <a:ext cx="1458912" cy="909638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Class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4554538" y="4668838"/>
            <a:ext cx="0" cy="450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716338" y="5308600"/>
            <a:ext cx="1458912" cy="909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endParaRPr lang="th-TH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868738" y="5461000"/>
            <a:ext cx="1458912" cy="909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86173" tIns="43087" rIns="86173" bIns="43087" anchor="ctr"/>
          <a:lstStyle/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Activity</a:t>
            </a:r>
          </a:p>
          <a:p>
            <a:pPr marL="384175" indent="-384175" algn="ctr" defTabSz="903288"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Diagrams</a:t>
            </a:r>
            <a:endParaRPr lang="en-US" sz="190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76200" y="808038"/>
            <a:ext cx="2105025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Arial Narrow" pitchFamily="34" charset="0"/>
              </a:rPr>
              <a:t>A </a:t>
            </a:r>
            <a:r>
              <a:rPr lang="en-US" sz="2000" b="1" i="1">
                <a:latin typeface="Arial Narrow" pitchFamily="34" charset="0"/>
              </a:rPr>
              <a:t>model</a:t>
            </a:r>
            <a:r>
              <a:rPr lang="en-US" sz="2000">
                <a:latin typeface="Arial Narrow" pitchFamily="34" charset="0"/>
              </a:rPr>
              <a:t> is a complete</a:t>
            </a:r>
          </a:p>
          <a:p>
            <a:pPr eaLnBrk="0" hangingPunct="0"/>
            <a:r>
              <a:rPr lang="en-US" sz="2000">
                <a:latin typeface="Arial Narrow" pitchFamily="34" charset="0"/>
              </a:rPr>
              <a:t>description of a system</a:t>
            </a:r>
          </a:p>
          <a:p>
            <a:pPr eaLnBrk="0" hangingPunct="0"/>
            <a:r>
              <a:rPr lang="en-US" sz="2000">
                <a:latin typeface="Arial Narrow" pitchFamily="34" charset="0"/>
              </a:rPr>
              <a:t>from a particular</a:t>
            </a:r>
          </a:p>
          <a:p>
            <a:pPr eaLnBrk="0" hangingPunct="0"/>
            <a:r>
              <a:rPr lang="en-US" sz="2000">
                <a:latin typeface="Arial Narrow" pitchFamily="34" charset="0"/>
              </a:rPr>
              <a:t>perspective</a:t>
            </a:r>
          </a:p>
        </p:txBody>
      </p:sp>
      <p:sp>
        <p:nvSpPr>
          <p:cNvPr id="9256" name="AutoShape 40"/>
          <p:cNvSpPr>
            <a:spLocks noChangeArrowheads="1"/>
          </p:cNvSpPr>
          <p:nvPr/>
        </p:nvSpPr>
        <p:spPr bwMode="auto">
          <a:xfrm>
            <a:off x="3881438" y="3379788"/>
            <a:ext cx="1281112" cy="1195387"/>
          </a:xfrm>
          <a:prstGeom prst="can">
            <a:avLst>
              <a:gd name="adj" fmla="val 39255"/>
            </a:avLst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107950" tIns="53975" rIns="107950" bIns="53975" anchor="ctr"/>
          <a:lstStyle/>
          <a:p>
            <a:endParaRPr lang="th-TH"/>
          </a:p>
        </p:txBody>
      </p:sp>
      <p:sp>
        <p:nvSpPr>
          <p:cNvPr id="9257" name="AutoShape 41"/>
          <p:cNvSpPr>
            <a:spLocks noChangeArrowheads="1"/>
          </p:cNvSpPr>
          <p:nvPr/>
        </p:nvSpPr>
        <p:spPr bwMode="auto">
          <a:xfrm>
            <a:off x="3962400" y="3505200"/>
            <a:ext cx="1281113" cy="1195388"/>
          </a:xfrm>
          <a:prstGeom prst="can">
            <a:avLst>
              <a:gd name="adj" fmla="val 39255"/>
            </a:avLst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107950" tIns="53975" rIns="107950" bIns="53975" anchor="ctr"/>
          <a:lstStyle/>
          <a:p>
            <a:endParaRPr lang="th-TH"/>
          </a:p>
        </p:txBody>
      </p:sp>
      <p:sp>
        <p:nvSpPr>
          <p:cNvPr id="9258" name="AutoShape 42"/>
          <p:cNvSpPr>
            <a:spLocks noChangeArrowheads="1"/>
          </p:cNvSpPr>
          <p:nvPr/>
        </p:nvSpPr>
        <p:spPr bwMode="auto">
          <a:xfrm>
            <a:off x="4038600" y="3657600"/>
            <a:ext cx="1281113" cy="1195388"/>
          </a:xfrm>
          <a:prstGeom prst="can">
            <a:avLst>
              <a:gd name="adj" fmla="val 39255"/>
            </a:avLst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107950" tIns="53975" rIns="107950" bIns="53975" anchor="ctr"/>
          <a:lstStyle/>
          <a:p>
            <a:endParaRPr lang="th-TH"/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4267200" y="4267200"/>
            <a:ext cx="8255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7950" tIns="53975" rIns="107950" bIns="53975">
            <a:spAutoFit/>
          </a:bodyPr>
          <a:lstStyle/>
          <a:p>
            <a:pPr eaLnBrk="0" hangingPunct="0">
              <a:lnSpc>
                <a:spcPct val="90000"/>
              </a:lnSpc>
              <a:buClr>
                <a:srgbClr val="F6BF69"/>
              </a:buClr>
              <a:buFont typeface="Monotype Sorts" pitchFamily="2" charset="2"/>
              <a:buNone/>
            </a:pPr>
            <a:r>
              <a:rPr lang="en-US" sz="1900" b="1">
                <a:solidFill>
                  <a:schemeClr val="bg2"/>
                </a:solidFill>
                <a:latin typeface="Arial Narrow" pitchFamily="34" charset="0"/>
              </a:rPr>
              <a:t>Models</a:t>
            </a:r>
          </a:p>
        </p:txBody>
      </p:sp>
      <p:pic>
        <p:nvPicPr>
          <p:cNvPr id="48" name="Picture 47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UML Diagrams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98900" cy="4525963"/>
          </a:xfrm>
          <a:solidFill>
            <a:schemeClr val="folHlink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/>
              <a:t>Structure Diagrams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Class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Object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Package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Deployment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Component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/>
              <a:t>Composite Structure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endParaRPr lang="en-GB" sz="28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859338" y="1600200"/>
            <a:ext cx="3898900" cy="4525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/>
              <a:t>Behavior Diagrams</a:t>
            </a:r>
          </a:p>
          <a:p>
            <a:pPr marL="742950" lvl="1" indent="-285750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sz="2400"/>
              <a:t>Activity</a:t>
            </a:r>
          </a:p>
          <a:p>
            <a:pPr marL="742950" lvl="1" indent="-285750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sz="2400"/>
              <a:t>Sequence</a:t>
            </a:r>
          </a:p>
          <a:p>
            <a:pPr marL="742950" lvl="1" indent="-285750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sz="2400"/>
              <a:t>Collaboration</a:t>
            </a:r>
          </a:p>
          <a:p>
            <a:pPr marL="742950" lvl="1" indent="-285750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sz="2400"/>
              <a:t>Interaction Overview Timing</a:t>
            </a:r>
          </a:p>
          <a:p>
            <a:pPr marL="742950" lvl="1" indent="-285750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sz="2400"/>
              <a:t>Behavioral State Machine</a:t>
            </a:r>
          </a:p>
          <a:p>
            <a:pPr marL="742950" lvl="1" indent="-285750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sz="2400"/>
              <a:t>Proxy State Machine</a:t>
            </a:r>
          </a:p>
          <a:p>
            <a:pPr marL="742950" lvl="1" indent="-285750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sz="2400"/>
              <a:t>Use Case</a:t>
            </a:r>
            <a:endParaRPr lang="en-GB" sz="2400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5257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th-TH" sz="3600" b="1">
                <a:solidFill>
                  <a:schemeClr val="accent2"/>
                </a:solidFill>
                <a:latin typeface="AngsanaUPC" pitchFamily="18" charset="-34"/>
              </a:rPr>
              <a:t>ใช้สำหรับ</a:t>
            </a:r>
            <a:endParaRPr lang="en-US" sz="3600" b="1">
              <a:solidFill>
                <a:schemeClr val="accent2"/>
              </a:solidFill>
              <a:latin typeface="AngsanaUPC" pitchFamily="18" charset="-34"/>
            </a:endParaRPr>
          </a:p>
          <a:p>
            <a:pPr lvl="1">
              <a:spcBef>
                <a:spcPct val="0"/>
              </a:spcBef>
            </a:pPr>
            <a:r>
              <a:rPr lang="th-TH" sz="3200" b="1">
                <a:solidFill>
                  <a:schemeClr val="accent2"/>
                </a:solidFill>
                <a:latin typeface="AngsanaUPC" pitchFamily="18" charset="-34"/>
              </a:rPr>
              <a:t>อธิบาย</a:t>
            </a:r>
            <a:r>
              <a:rPr lang="en-US" sz="3200" b="1">
                <a:solidFill>
                  <a:schemeClr val="accent2"/>
                </a:solidFill>
                <a:latin typeface="AngsanaUPC" pitchFamily="18" charset="-34"/>
              </a:rPr>
              <a:t> กระแสการไหลของการทำงาน (workflow)</a:t>
            </a:r>
          </a:p>
          <a:p>
            <a:pPr lvl="1">
              <a:spcBef>
                <a:spcPct val="0"/>
              </a:spcBef>
            </a:pPr>
            <a:r>
              <a:rPr lang="th-TH" sz="3200" b="1">
                <a:solidFill>
                  <a:schemeClr val="accent2"/>
                </a:solidFill>
                <a:latin typeface="AngsanaUPC" pitchFamily="18" charset="-34"/>
              </a:rPr>
              <a:t>แสดงขั้นตอนการทำงานของระบบ </a:t>
            </a:r>
          </a:p>
          <a:p>
            <a:pPr>
              <a:spcBef>
                <a:spcPct val="0"/>
              </a:spcBef>
            </a:pPr>
            <a:r>
              <a:rPr lang="th-TH" sz="3600" b="1">
                <a:solidFill>
                  <a:schemeClr val="accent2"/>
                </a:solidFill>
                <a:latin typeface="AngsanaUPC" pitchFamily="18" charset="-34"/>
              </a:rPr>
              <a:t>แต่ละขั้นตอนการทำงาน เรียกว่า </a:t>
            </a:r>
            <a:r>
              <a:rPr lang="en-US" sz="3600" b="1">
                <a:solidFill>
                  <a:schemeClr val="accent2"/>
                </a:solidFill>
                <a:latin typeface="AngsanaUPC" pitchFamily="18" charset="-34"/>
              </a:rPr>
              <a:t>Activity  ตัวอย่าง ได้แก่</a:t>
            </a:r>
          </a:p>
          <a:p>
            <a:pPr lvl="1">
              <a:spcBef>
                <a:spcPct val="0"/>
              </a:spcBef>
            </a:pPr>
            <a:r>
              <a:rPr lang="th-TH" sz="3200" b="1">
                <a:solidFill>
                  <a:schemeClr val="accent2"/>
                </a:solidFill>
                <a:latin typeface="AngsanaUPC" pitchFamily="18" charset="-34"/>
              </a:rPr>
              <a:t>การคำนวณผลลัพธ์บางอย่าง</a:t>
            </a:r>
          </a:p>
          <a:p>
            <a:pPr lvl="1">
              <a:spcBef>
                <a:spcPct val="0"/>
              </a:spcBef>
            </a:pPr>
            <a:r>
              <a:rPr lang="th-TH" sz="3200" b="1">
                <a:solidFill>
                  <a:schemeClr val="accent2"/>
                </a:solidFill>
                <a:latin typeface="AngsanaUPC" pitchFamily="18" charset="-34"/>
              </a:rPr>
              <a:t>การเปลี่ยนแปลงสถานะ </a:t>
            </a:r>
            <a:r>
              <a:rPr lang="en-US" sz="3200" b="1">
                <a:solidFill>
                  <a:schemeClr val="accent2"/>
                </a:solidFill>
                <a:latin typeface="AngsanaUPC" pitchFamily="18" charset="-34"/>
              </a:rPr>
              <a:t>(State) </a:t>
            </a:r>
            <a:r>
              <a:rPr lang="th-TH" sz="3200" b="1">
                <a:solidFill>
                  <a:schemeClr val="accent2"/>
                </a:solidFill>
                <a:latin typeface="AngsanaUPC" pitchFamily="18" charset="-34"/>
              </a:rPr>
              <a:t>ของระบบ</a:t>
            </a:r>
          </a:p>
          <a:p>
            <a:pPr lvl="1">
              <a:spcBef>
                <a:spcPct val="0"/>
              </a:spcBef>
            </a:pPr>
            <a:r>
              <a:rPr lang="th-TH" sz="3200" b="1">
                <a:solidFill>
                  <a:schemeClr val="accent2"/>
                </a:solidFill>
                <a:latin typeface="AngsanaUPC" pitchFamily="18" charset="-34"/>
              </a:rPr>
              <a:t>การส่งค่ากลับคืน </a:t>
            </a:r>
          </a:p>
          <a:p>
            <a:pPr lvl="1">
              <a:spcBef>
                <a:spcPct val="0"/>
              </a:spcBef>
            </a:pPr>
            <a:r>
              <a:rPr lang="th-TH" sz="3200" b="1">
                <a:solidFill>
                  <a:schemeClr val="accent2"/>
                </a:solidFill>
                <a:latin typeface="AngsanaUPC" pitchFamily="18" charset="-34"/>
              </a:rPr>
              <a:t>การส่งสัญญาณ</a:t>
            </a:r>
          </a:p>
          <a:p>
            <a:pPr lvl="1">
              <a:spcBef>
                <a:spcPct val="0"/>
              </a:spcBef>
            </a:pPr>
            <a:r>
              <a:rPr lang="th-TH" sz="3200" b="1">
                <a:solidFill>
                  <a:schemeClr val="accent2"/>
                </a:solidFill>
                <a:latin typeface="AngsanaUPC" pitchFamily="18" charset="-34"/>
              </a:rPr>
              <a:t>การเรียกให้โอเปอร์เรชันอื่นๆ ทำงาน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kumimoji="1" lang="en-US" sz="48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Activity diagram</a:t>
            </a:r>
            <a:endParaRPr lang="en-US" sz="4000">
              <a:solidFill>
                <a:schemeClr val="tx2"/>
              </a:solidFill>
            </a:endParaRPr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465</Words>
  <Application>Microsoft Office PowerPoint</Application>
  <PresentationFormat>On-screen Show (4:3)</PresentationFormat>
  <Paragraphs>146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Angsana New</vt:lpstr>
      <vt:lpstr>Tahoma</vt:lpstr>
      <vt:lpstr>AngsanaUPC</vt:lpstr>
      <vt:lpstr>Times New Roman</vt:lpstr>
      <vt:lpstr>Arial Narrow</vt:lpstr>
      <vt:lpstr>Monotype Sorts</vt:lpstr>
      <vt:lpstr>Dotum</vt:lpstr>
      <vt:lpstr>EucrosiaUPC</vt:lpstr>
      <vt:lpstr>การออกแบบเริ่มต้น</vt:lpstr>
      <vt:lpstr>Microsoft Visio Drawing</vt:lpstr>
      <vt:lpstr>What is Modeling?</vt:lpstr>
      <vt:lpstr>Software Modeling</vt:lpstr>
      <vt:lpstr>Models</vt:lpstr>
      <vt:lpstr>Software Development Process</vt:lpstr>
      <vt:lpstr>What is UML?</vt:lpstr>
      <vt:lpstr>Histroy of UML</vt:lpstr>
      <vt:lpstr>Models and Diagrams</vt:lpstr>
      <vt:lpstr>UML Diagrams</vt:lpstr>
      <vt:lpstr>Slide 9</vt:lpstr>
      <vt:lpstr>Activity Diagram</vt:lpstr>
      <vt:lpstr>An Activity Diagram</vt:lpstr>
      <vt:lpstr>Activity Diagram</vt:lpstr>
    </vt:vector>
  </TitlesOfParts>
  <Company>CBC2006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Modeling?</dc:title>
  <dc:creator>CBC</dc:creator>
  <cp:lastModifiedBy>Chan-ITDSG</cp:lastModifiedBy>
  <cp:revision>7</cp:revision>
  <dcterms:created xsi:type="dcterms:W3CDTF">2007-06-30T17:53:58Z</dcterms:created>
  <dcterms:modified xsi:type="dcterms:W3CDTF">2013-07-10T03:45:35Z</dcterms:modified>
</cp:coreProperties>
</file>